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slide" Target="slides/slide8.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f9f3df3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f9f3df3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2f9f3df3f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f9f3df3f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2f9f3df3f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f9f3df3f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2f9f3df3f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f9f3df3f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2f9f3df3f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f9f3df3f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2f9f3df3f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f9f3df3f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ac263a822bbb5e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ac263a822bbb5e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Creating Good CP Cases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CP on Gov</a:t>
            </a:r>
            <a:endParaRPr/>
          </a:p>
        </p:txBody>
      </p:sp>
      <p:sp>
        <p:nvSpPr>
          <p:cNvPr id="61" name="Google Shape;61;p14"/>
          <p:cNvSpPr txBox="1"/>
          <p:nvPr>
            <p:ph idx="1" type="body"/>
          </p:nvPr>
        </p:nvSpPr>
        <p:spPr>
          <a:xfrm>
            <a:off x="311700" y="1152475"/>
            <a:ext cx="8520600" cy="3725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GB"/>
              <a:t>Performance in CP season depends largely on the time and effort you put in preparing your government cases</a:t>
            </a:r>
            <a:endParaRPr/>
          </a:p>
          <a:p>
            <a:pPr indent="-317500" lvl="1" marL="914400" rtl="0" algn="l">
              <a:spcBef>
                <a:spcPts val="0"/>
              </a:spcBef>
              <a:spcAft>
                <a:spcPts val="0"/>
              </a:spcAft>
              <a:buSzPts val="1400"/>
              <a:buChar char="○"/>
            </a:pPr>
            <a:r>
              <a:rPr lang="en-GB"/>
              <a:t>Blind opp is more of a skill - practice it a lot, but there is very little you can do to prepare or actively improve. Very similar to your baseline ‘debate’ skills</a:t>
            </a:r>
            <a:endParaRPr/>
          </a:p>
          <a:p>
            <a:pPr indent="-342900" lvl="0" marL="457200" rtl="0" algn="l">
              <a:spcBef>
                <a:spcPts val="0"/>
              </a:spcBef>
              <a:spcAft>
                <a:spcPts val="0"/>
              </a:spcAft>
              <a:buSzPts val="1800"/>
              <a:buChar char="●"/>
            </a:pPr>
            <a:r>
              <a:rPr lang="en-GB"/>
              <a:t>People on average put waaaay too little effort into their cases. Many rounds are decided purely on sloppiness very quickly. </a:t>
            </a:r>
            <a:endParaRPr/>
          </a:p>
          <a:p>
            <a:pPr indent="-342900" lvl="0" marL="457200" rtl="0" algn="l">
              <a:spcBef>
                <a:spcPts val="0"/>
              </a:spcBef>
              <a:spcAft>
                <a:spcPts val="0"/>
              </a:spcAft>
              <a:buSzPts val="1800"/>
              <a:buChar char="●"/>
            </a:pPr>
            <a:r>
              <a:rPr lang="en-GB"/>
              <a:t>Preparation involves three things:</a:t>
            </a:r>
            <a:endParaRPr/>
          </a:p>
          <a:p>
            <a:pPr indent="-317500" lvl="1" marL="914400" rtl="0" algn="l">
              <a:spcBef>
                <a:spcPts val="0"/>
              </a:spcBef>
              <a:spcAft>
                <a:spcPts val="0"/>
              </a:spcAft>
              <a:buSzPts val="1400"/>
              <a:buChar char="○"/>
            </a:pPr>
            <a:r>
              <a:rPr lang="en-GB"/>
              <a:t>Thinking of good motions</a:t>
            </a:r>
            <a:endParaRPr/>
          </a:p>
          <a:p>
            <a:pPr indent="-317500" lvl="1" marL="914400" rtl="0" algn="l">
              <a:spcBef>
                <a:spcPts val="0"/>
              </a:spcBef>
              <a:spcAft>
                <a:spcPts val="0"/>
              </a:spcAft>
              <a:buSzPts val="1400"/>
              <a:buChar char="○"/>
            </a:pPr>
            <a:r>
              <a:rPr lang="en-GB"/>
              <a:t>Writing out a case (short hand or long form), including responses to opp material (HAVE A STANCE)</a:t>
            </a:r>
            <a:endParaRPr/>
          </a:p>
          <a:p>
            <a:pPr indent="-317500" lvl="1" marL="914400" rtl="0" algn="l">
              <a:spcBef>
                <a:spcPts val="0"/>
              </a:spcBef>
              <a:spcAft>
                <a:spcPts val="0"/>
              </a:spcAft>
              <a:buSzPts val="1400"/>
              <a:buChar char="○"/>
            </a:pPr>
            <a:r>
              <a:rPr lang="en-GB"/>
              <a:t>Practicing the case and incorporating feedback from judges / fellow debaters. Rinse and repeat. You should always be asking two questions:</a:t>
            </a:r>
            <a:endParaRPr/>
          </a:p>
          <a:p>
            <a:pPr indent="-317500" lvl="2" marL="1371600" rtl="0" algn="l">
              <a:spcBef>
                <a:spcPts val="0"/>
              </a:spcBef>
              <a:spcAft>
                <a:spcPts val="0"/>
              </a:spcAft>
              <a:buSzPts val="1400"/>
              <a:buChar char="■"/>
            </a:pPr>
            <a:r>
              <a:rPr lang="en-GB"/>
              <a:t>Should I be running this case?</a:t>
            </a:r>
            <a:endParaRPr/>
          </a:p>
          <a:p>
            <a:pPr indent="-317500" lvl="2" marL="1371600" rtl="0" algn="l">
              <a:spcBef>
                <a:spcPts val="0"/>
              </a:spcBef>
              <a:spcAft>
                <a:spcPts val="0"/>
              </a:spcAft>
              <a:buSzPts val="1400"/>
              <a:buChar char="■"/>
            </a:pPr>
            <a:r>
              <a:rPr lang="en-GB"/>
              <a:t>How can I improve this case?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185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Thinking of good motions</a:t>
            </a:r>
            <a:endParaRPr/>
          </a:p>
        </p:txBody>
      </p:sp>
      <p:sp>
        <p:nvSpPr>
          <p:cNvPr id="67" name="Google Shape;67;p15"/>
          <p:cNvSpPr txBox="1"/>
          <p:nvPr>
            <p:ph idx="1" type="body"/>
          </p:nvPr>
        </p:nvSpPr>
        <p:spPr>
          <a:xfrm>
            <a:off x="311700" y="723600"/>
            <a:ext cx="8520600" cy="4269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GB"/>
              <a:t>DO NOT meet your partner for an hour at your place or over coffee to come up with motions. </a:t>
            </a:r>
            <a:endParaRPr/>
          </a:p>
          <a:p>
            <a:pPr indent="-342900" lvl="0" marL="457200" rtl="0" algn="l">
              <a:spcBef>
                <a:spcPts val="0"/>
              </a:spcBef>
              <a:spcAft>
                <a:spcPts val="0"/>
              </a:spcAft>
              <a:buSzPts val="1800"/>
              <a:buChar char="●"/>
            </a:pPr>
            <a:r>
              <a:rPr lang="en-GB"/>
              <a:t>Keep a list of motions you think of in your daily life / see at tournaments. Mull them over and talk over ideas you have (especially your partner)</a:t>
            </a:r>
            <a:endParaRPr/>
          </a:p>
          <a:p>
            <a:pPr indent="-317500" lvl="1" marL="914400" rtl="0" algn="l">
              <a:spcBef>
                <a:spcPts val="0"/>
              </a:spcBef>
              <a:spcAft>
                <a:spcPts val="0"/>
              </a:spcAft>
              <a:buSzPts val="1400"/>
              <a:buChar char="○"/>
            </a:pPr>
            <a:r>
              <a:rPr lang="en-GB"/>
              <a:t>(Don’t just do this during CP season. Best ideas often strike at the wrong time of year)</a:t>
            </a:r>
            <a:endParaRPr/>
          </a:p>
          <a:p>
            <a:pPr indent="-342900" lvl="0" marL="457200" rtl="0" algn="l">
              <a:spcBef>
                <a:spcPts val="0"/>
              </a:spcBef>
              <a:spcAft>
                <a:spcPts val="0"/>
              </a:spcAft>
              <a:buSzPts val="1800"/>
              <a:buChar char="●"/>
            </a:pPr>
            <a:r>
              <a:rPr lang="en-GB"/>
              <a:t>You want to have at least  5 motions ready to go for any given tournament. I generally think of there being three types:</a:t>
            </a:r>
            <a:endParaRPr/>
          </a:p>
          <a:p>
            <a:pPr indent="-317500" lvl="1" marL="914400" rtl="0" algn="l">
              <a:spcBef>
                <a:spcPts val="0"/>
              </a:spcBef>
              <a:spcAft>
                <a:spcPts val="0"/>
              </a:spcAft>
              <a:buSzPts val="1400"/>
              <a:buChar char="○"/>
            </a:pPr>
            <a:r>
              <a:rPr lang="en-GB"/>
              <a:t>Rooms you are very likely to win</a:t>
            </a:r>
            <a:endParaRPr/>
          </a:p>
          <a:p>
            <a:pPr indent="-317500" lvl="1" marL="914400" rtl="0" algn="l">
              <a:spcBef>
                <a:spcPts val="0"/>
              </a:spcBef>
              <a:spcAft>
                <a:spcPts val="0"/>
              </a:spcAft>
              <a:buSzPts val="1400"/>
              <a:buChar char="○"/>
            </a:pPr>
            <a:r>
              <a:rPr lang="en-GB"/>
              <a:t>Rooms you need to win</a:t>
            </a:r>
            <a:endParaRPr/>
          </a:p>
          <a:p>
            <a:pPr indent="-317500" lvl="1" marL="914400" rtl="0" algn="l">
              <a:spcBef>
                <a:spcPts val="0"/>
              </a:spcBef>
              <a:spcAft>
                <a:spcPts val="0"/>
              </a:spcAft>
              <a:buSzPts val="1400"/>
              <a:buChar char="○"/>
            </a:pPr>
            <a:r>
              <a:rPr lang="en-GB"/>
              <a:t>Rooms you are very unlikely to win</a:t>
            </a:r>
            <a:endParaRPr/>
          </a:p>
          <a:p>
            <a:pPr indent="-342900" lvl="0" marL="457200" rtl="0" algn="l">
              <a:spcBef>
                <a:spcPts val="0"/>
              </a:spcBef>
              <a:spcAft>
                <a:spcPts val="0"/>
              </a:spcAft>
              <a:buSzPts val="1800"/>
              <a:buChar char="●"/>
            </a:pPr>
            <a:r>
              <a:rPr lang="en-GB"/>
              <a:t>Motions should be primarily chosen through their ability to win rounds. Make sure you think it through and evaluate whether it is more likely than not to be easily responded to.</a:t>
            </a:r>
            <a:endParaRPr/>
          </a:p>
          <a:p>
            <a:pPr indent="-317500" lvl="1" marL="914400" rtl="0" algn="l">
              <a:spcBef>
                <a:spcPts val="0"/>
              </a:spcBef>
              <a:spcAft>
                <a:spcPts val="0"/>
              </a:spcAft>
              <a:buSzPts val="1400"/>
              <a:buChar char="○"/>
            </a:pPr>
            <a:r>
              <a:rPr lang="en-GB"/>
              <a:t>This does NOT MEAN run boring cases. Oftentimes shock and awe cases are one of the best ways to win!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1561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Strategies</a:t>
            </a:r>
            <a:endParaRPr/>
          </a:p>
        </p:txBody>
      </p:sp>
      <p:sp>
        <p:nvSpPr>
          <p:cNvPr id="73" name="Google Shape;73;p16"/>
          <p:cNvSpPr txBox="1"/>
          <p:nvPr>
            <p:ph idx="1" type="body"/>
          </p:nvPr>
        </p:nvSpPr>
        <p:spPr>
          <a:xfrm>
            <a:off x="311700" y="72882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GB"/>
              <a:t>DO NOT use any opportunity to run a case “for the lulz” or t</a:t>
            </a:r>
            <a:r>
              <a:rPr lang="en-GB"/>
              <a:t>o just come up with a case on the fly and run it (unless you have run it before or are familiar with it)</a:t>
            </a:r>
            <a:endParaRPr/>
          </a:p>
          <a:p>
            <a:pPr indent="-342900" lvl="0" marL="457200" rtl="0" algn="l">
              <a:spcBef>
                <a:spcPts val="0"/>
              </a:spcBef>
              <a:spcAft>
                <a:spcPts val="0"/>
              </a:spcAft>
              <a:buSzPts val="1800"/>
              <a:buChar char="●"/>
            </a:pPr>
            <a:r>
              <a:rPr lang="en-GB"/>
              <a:t>You want to get good speaks from rounds, even if you think you might win</a:t>
            </a:r>
            <a:endParaRPr/>
          </a:p>
          <a:p>
            <a:pPr indent="-342900" lvl="0" marL="457200" rtl="0" algn="l">
              <a:spcBef>
                <a:spcPts val="0"/>
              </a:spcBef>
              <a:spcAft>
                <a:spcPts val="0"/>
              </a:spcAft>
              <a:buSzPts val="1800"/>
              <a:buChar char="●"/>
            </a:pPr>
            <a:r>
              <a:rPr lang="en-GB"/>
              <a:t>DO NOT crush on spec</a:t>
            </a:r>
            <a:endParaRPr/>
          </a:p>
          <a:p>
            <a:pPr indent="-317500" lvl="1" marL="914400" rtl="0" algn="l">
              <a:spcBef>
                <a:spcPts val="0"/>
              </a:spcBef>
              <a:spcAft>
                <a:spcPts val="0"/>
              </a:spcAft>
              <a:buSzPts val="1400"/>
              <a:buChar char="○"/>
            </a:pPr>
            <a:r>
              <a:rPr lang="en-GB"/>
              <a:t>Judges massively frown on this</a:t>
            </a:r>
            <a:endParaRPr/>
          </a:p>
          <a:p>
            <a:pPr indent="-317500" lvl="1" marL="914400" rtl="0" algn="l">
              <a:spcBef>
                <a:spcPts val="0"/>
              </a:spcBef>
              <a:spcAft>
                <a:spcPts val="0"/>
              </a:spcAft>
              <a:buSzPts val="1400"/>
              <a:buChar char="○"/>
            </a:pPr>
            <a:r>
              <a:rPr lang="en-GB"/>
              <a:t>Makes for a boring/terrible round</a:t>
            </a:r>
            <a:endParaRPr/>
          </a:p>
          <a:p>
            <a:pPr indent="-317500" lvl="1" marL="914400" rtl="0" algn="l">
              <a:spcBef>
                <a:spcPts val="0"/>
              </a:spcBef>
              <a:spcAft>
                <a:spcPts val="0"/>
              </a:spcAft>
              <a:buSzPts val="1400"/>
              <a:buChar char="○"/>
            </a:pPr>
            <a:r>
              <a:rPr lang="en-GB"/>
              <a:t>Judges will tank your speaks as revenge</a:t>
            </a:r>
            <a:endParaRPr/>
          </a:p>
          <a:p>
            <a:pPr indent="-342900" lvl="0" marL="457200" rtl="0" algn="l">
              <a:spcBef>
                <a:spcPts val="0"/>
              </a:spcBef>
              <a:spcAft>
                <a:spcPts val="0"/>
              </a:spcAft>
              <a:buSzPts val="1800"/>
              <a:buChar char="●"/>
            </a:pPr>
            <a:r>
              <a:rPr lang="en-GB"/>
              <a:t>Instead: run fun or wacky cases that are simple and straightforward that give the opposition opportunity to have a good time / has potential for them to contribute to. Gives you better chance to engage, and if the judge enjoys it, they will reward you. </a:t>
            </a:r>
            <a:endParaRPr/>
          </a:p>
          <a:p>
            <a:pPr indent="-317500" lvl="1" marL="914400" rtl="0" algn="l">
              <a:spcBef>
                <a:spcPts val="0"/>
              </a:spcBef>
              <a:spcAft>
                <a:spcPts val="0"/>
              </a:spcAft>
              <a:buSzPts val="1400"/>
              <a:buChar char="○"/>
            </a:pPr>
            <a:r>
              <a:rPr lang="en-GB"/>
              <a:t>Make sure these cases are just as well prepped as your other ones!! Only run cases you think you are likely to win and have done the legwork to do the best you can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Rooms you are not very likely to win</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GB"/>
              <a:t>Obviously there are a number of different strategies here</a:t>
            </a:r>
            <a:endParaRPr/>
          </a:p>
          <a:p>
            <a:pPr indent="-342900" lvl="0" marL="457200" rtl="0" algn="l">
              <a:spcBef>
                <a:spcPts val="0"/>
              </a:spcBef>
              <a:spcAft>
                <a:spcPts val="0"/>
              </a:spcAft>
              <a:buSzPts val="1800"/>
              <a:buChar char="●"/>
            </a:pPr>
            <a:r>
              <a:rPr lang="en-GB"/>
              <a:t>You also want to </a:t>
            </a:r>
            <a:r>
              <a:rPr lang="en-GB"/>
              <a:t>approach</a:t>
            </a:r>
            <a:r>
              <a:rPr lang="en-GB"/>
              <a:t> rounds like this from a speaks optimizing perspective. Pick cases that give you the chance to warble on about stuff you can debate really well on  - good analysis, etc</a:t>
            </a:r>
            <a:endParaRPr/>
          </a:p>
          <a:p>
            <a:pPr indent="-342900" lvl="0" marL="457200" rtl="0" algn="l">
              <a:spcBef>
                <a:spcPts val="0"/>
              </a:spcBef>
              <a:spcAft>
                <a:spcPts val="0"/>
              </a:spcAft>
              <a:buSzPts val="1800"/>
              <a:buChar char="●"/>
            </a:pPr>
            <a:r>
              <a:rPr lang="en-GB"/>
              <a:t>I would </a:t>
            </a:r>
            <a:r>
              <a:rPr lang="en-GB"/>
              <a:t>recommend</a:t>
            </a:r>
            <a:r>
              <a:rPr lang="en-GB"/>
              <a:t> leaning away from your more fun or out-there cases. Burning your crazy “I need to win this round” cases is not the best idea. Oftentimes just shitting on a out-there case idea is enough to win on opp, which a judge is more likely to buy from an experienced team.</a:t>
            </a:r>
            <a:endParaRPr/>
          </a:p>
          <a:p>
            <a:pPr indent="-342900" lvl="0" marL="457200" rtl="0" algn="l">
              <a:spcBef>
                <a:spcPts val="0"/>
              </a:spcBef>
              <a:spcAft>
                <a:spcPts val="0"/>
              </a:spcAft>
              <a:buSzPts val="1800"/>
              <a:buChar char="●"/>
            </a:pPr>
            <a:r>
              <a:rPr lang="en-GB"/>
              <a:t>My suggestion: run outrounds you really enjoyed debating in or watching where the other team was not involved.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185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Winning Strategies by me</a:t>
            </a:r>
            <a:endParaRPr/>
          </a:p>
        </p:txBody>
      </p:sp>
      <p:sp>
        <p:nvSpPr>
          <p:cNvPr id="85" name="Google Shape;85;p18"/>
          <p:cNvSpPr txBox="1"/>
          <p:nvPr>
            <p:ph idx="1" type="body"/>
          </p:nvPr>
        </p:nvSpPr>
        <p:spPr>
          <a:xfrm>
            <a:off x="311700" y="863550"/>
            <a:ext cx="8520600" cy="4187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GB"/>
              <a:t>Every gov room where you are competitive is an opportunity to pick up a point. Every one of these rooms should have a case prepped to the hilt. </a:t>
            </a:r>
            <a:endParaRPr/>
          </a:p>
          <a:p>
            <a:pPr indent="-342900" lvl="0" marL="457200" rtl="0" algn="l">
              <a:spcBef>
                <a:spcPts val="0"/>
              </a:spcBef>
              <a:spcAft>
                <a:spcPts val="0"/>
              </a:spcAft>
              <a:buSzPts val="1800"/>
              <a:buChar char="●"/>
            </a:pPr>
            <a:r>
              <a:rPr lang="en-GB"/>
              <a:t>Strategies:</a:t>
            </a:r>
            <a:endParaRPr/>
          </a:p>
          <a:p>
            <a:pPr indent="-317500" lvl="1" marL="914400" rtl="0" algn="l">
              <a:spcBef>
                <a:spcPts val="0"/>
              </a:spcBef>
              <a:spcAft>
                <a:spcPts val="0"/>
              </a:spcAft>
              <a:buSzPts val="1400"/>
              <a:buChar char="○"/>
            </a:pPr>
            <a:r>
              <a:rPr lang="en-GB"/>
              <a:t>Come up with cases that are difficult to respond to immediately with </a:t>
            </a:r>
            <a:r>
              <a:rPr lang="en-GB"/>
              <a:t>sophisticated</a:t>
            </a:r>
            <a:r>
              <a:rPr lang="en-GB"/>
              <a:t> arguments. You want the initial gut reaction to your case to be “we can’t do that” / “this is totally infeasible.” The first arguments your opponents are reaching for should be be very intuitive but not very deep to analyze. </a:t>
            </a:r>
            <a:endParaRPr/>
          </a:p>
          <a:p>
            <a:pPr indent="-317500" lvl="1" marL="914400" rtl="0" algn="l">
              <a:spcBef>
                <a:spcPts val="0"/>
              </a:spcBef>
              <a:spcAft>
                <a:spcPts val="0"/>
              </a:spcAft>
              <a:buSzPts val="1400"/>
              <a:buChar char="○"/>
            </a:pPr>
            <a:r>
              <a:rPr lang="en-GB"/>
              <a:t>Using “shock and awe” can also help obscure what a debate is actually about. Most debates are won and lost on a level that has little to do with the headline of the case. </a:t>
            </a:r>
            <a:endParaRPr/>
          </a:p>
          <a:p>
            <a:pPr indent="-317500" lvl="1" marL="914400" rtl="0" algn="l">
              <a:spcBef>
                <a:spcPts val="0"/>
              </a:spcBef>
              <a:spcAft>
                <a:spcPts val="0"/>
              </a:spcAft>
              <a:buSzPts val="1400"/>
              <a:buChar char="○"/>
            </a:pPr>
            <a:r>
              <a:rPr lang="en-GB"/>
              <a:t>Your cases should solve problems that everyone agrees are serious problems ( there should be an intuitive sense shared by most people that the status quo is very bad.) If you have to spend part of your case explaining why there is even a case, it is much easier to knock down.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More strategies</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GB"/>
              <a:t>Run aggressive, high burden cases. </a:t>
            </a:r>
            <a:r>
              <a:rPr lang="en-GB"/>
              <a:t>Use your power to fiat in things aggressively - a lot of the time the reason we aren’t fixing things is stupid historical / traditional / structural barriers.</a:t>
            </a:r>
            <a:endParaRPr/>
          </a:p>
          <a:p>
            <a:pPr indent="-317500" lvl="1" marL="914400" rtl="0" algn="l">
              <a:spcBef>
                <a:spcPts val="0"/>
              </a:spcBef>
              <a:spcAft>
                <a:spcPts val="0"/>
              </a:spcAft>
              <a:buSzPts val="1400"/>
              <a:buChar char="○"/>
            </a:pPr>
            <a:r>
              <a:rPr lang="en-GB"/>
              <a:t>This tends to confuse the opp as to whether they should countercase with their own aggressive high burden case or with a range of low burden things - they usually combine the two with poor results. </a:t>
            </a:r>
            <a:endParaRPr/>
          </a:p>
          <a:p>
            <a:pPr indent="-317500" lvl="1" marL="914400" rtl="0" algn="l">
              <a:spcBef>
                <a:spcPts val="0"/>
              </a:spcBef>
              <a:spcAft>
                <a:spcPts val="0"/>
              </a:spcAft>
              <a:buSzPts val="1400"/>
              <a:buChar char="○"/>
            </a:pPr>
            <a:r>
              <a:rPr lang="en-GB"/>
              <a:t>This is highly effective in combination with running cases about problems everyone agrees are serious problems. </a:t>
            </a:r>
            <a:endParaRPr/>
          </a:p>
          <a:p>
            <a:pPr indent="-342900" lvl="0" marL="457200" rtl="0" algn="l">
              <a:spcBef>
                <a:spcPts val="0"/>
              </a:spcBef>
              <a:spcAft>
                <a:spcPts val="0"/>
              </a:spcAft>
              <a:buSzPts val="1800"/>
              <a:buChar char="●"/>
            </a:pPr>
            <a:r>
              <a:rPr lang="en-GB"/>
              <a:t>Make sure your cases have a clear opp that however is highly unsatisfying and </a:t>
            </a:r>
            <a:r>
              <a:rPr lang="en-GB"/>
              <a:t>surprisingly</a:t>
            </a:r>
            <a:r>
              <a:rPr lang="en-GB"/>
              <a:t> not easily explained in 15 minutes. </a:t>
            </a:r>
            <a:endParaRPr/>
          </a:p>
          <a:p>
            <a:pPr indent="-342900" lvl="0" marL="457200" rtl="0" algn="l">
              <a:spcBef>
                <a:spcPts val="0"/>
              </a:spcBef>
              <a:spcAft>
                <a:spcPts val="0"/>
              </a:spcAft>
              <a:buSzPts val="1800"/>
              <a:buChar char="●"/>
            </a:pPr>
            <a:r>
              <a:rPr lang="en-GB"/>
              <a:t>Do not run cases about policies you actually advocate for / believe in deeply. Use your area of expertise, but don’t debate stuff you are already wedded to.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Tight cases</a:t>
            </a:r>
            <a:endParaRPr/>
          </a:p>
        </p:txBody>
      </p:sp>
      <p:sp>
        <p:nvSpPr>
          <p:cNvPr id="97" name="Google Shape;97;p20"/>
          <p:cNvSpPr txBox="1"/>
          <p:nvPr>
            <p:ph idx="1" type="body"/>
          </p:nvPr>
        </p:nvSpPr>
        <p:spPr>
          <a:xfrm>
            <a:off x="623400" y="1017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1600"/>
              </a:spcBef>
              <a:spcAft>
                <a:spcPts val="0"/>
              </a:spcAft>
              <a:buSzPts val="1800"/>
              <a:buChar char="●"/>
            </a:pPr>
            <a:r>
              <a:rPr lang="en-GB"/>
              <a:t>Cases where the </a:t>
            </a:r>
            <a:r>
              <a:rPr lang="en-GB"/>
              <a:t>burden is incredibly low</a:t>
            </a:r>
            <a:endParaRPr/>
          </a:p>
          <a:p>
            <a:pPr indent="-342900" lvl="0" marL="457200" rtl="0" algn="l">
              <a:spcBef>
                <a:spcPts val="0"/>
              </a:spcBef>
              <a:spcAft>
                <a:spcPts val="0"/>
              </a:spcAft>
              <a:buSzPts val="1800"/>
              <a:buChar char="●"/>
            </a:pPr>
            <a:r>
              <a:rPr lang="en-GB"/>
              <a:t>No hard and fast rules as to what is tight and what is not</a:t>
            </a:r>
            <a:endParaRPr/>
          </a:p>
          <a:p>
            <a:pPr indent="-342900" lvl="0" marL="457200" rtl="0" algn="l">
              <a:spcBef>
                <a:spcPts val="0"/>
              </a:spcBef>
              <a:spcAft>
                <a:spcPts val="0"/>
              </a:spcAft>
              <a:buSzPts val="1800"/>
              <a:buChar char="●"/>
            </a:pPr>
            <a:r>
              <a:rPr lang="en-GB"/>
              <a:t>In my experience, tight cases are ones that make minor ad</a:t>
            </a:r>
            <a:r>
              <a:rPr lang="en-GB"/>
              <a:t>justments to legal precedent or application of law. </a:t>
            </a:r>
            <a:endParaRPr/>
          </a:p>
          <a:p>
            <a:pPr indent="0" lvl="0" marL="0" rtl="0" algn="l">
              <a:spcBef>
                <a:spcPts val="1600"/>
              </a:spcBef>
              <a:spcAft>
                <a:spcPts val="0"/>
              </a:spcAft>
              <a:buNone/>
            </a:pPr>
            <a:r>
              <a:rPr lang="en-GB"/>
              <a:t>THW e</a:t>
            </a:r>
            <a:r>
              <a:rPr lang="en-GB"/>
              <a:t>xempt homeless people from misdemeanor fines</a:t>
            </a:r>
            <a:endParaRPr/>
          </a:p>
          <a:p>
            <a:pPr indent="0" lvl="0" marL="0" rtl="0" algn="l">
              <a:spcBef>
                <a:spcPts val="1600"/>
              </a:spcBef>
              <a:spcAft>
                <a:spcPts val="1600"/>
              </a:spcAft>
              <a:buNone/>
            </a:pPr>
            <a:r>
              <a:rPr lang="en-GB"/>
              <a:t>THW ban dolphins and monkeys from zoos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